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22"/>
  </p:notesMasterIdLst>
  <p:sldIdLst>
    <p:sldId id="353" r:id="rId6"/>
    <p:sldId id="296" r:id="rId7"/>
    <p:sldId id="297" r:id="rId8"/>
    <p:sldId id="320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52" r:id="rId18"/>
    <p:sldId id="332" r:id="rId19"/>
    <p:sldId id="316" r:id="rId20"/>
    <p:sldId id="291" r:id="rId2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hley Mayo" initials="AM" lastIdx="25" clrIdx="0">
    <p:extLst/>
  </p:cmAuthor>
  <p:cmAuthor id="2" name="Sherri" initials="S" lastIdx="7" clrIdx="1">
    <p:extLst/>
  </p:cmAuthor>
  <p:cmAuthor id="3" name="Berthiaume, Jennifer M" initials="jmb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73648" autoAdjust="0"/>
  </p:normalViewPr>
  <p:slideViewPr>
    <p:cSldViewPr>
      <p:cViewPr varScale="1">
        <p:scale>
          <a:sx n="86" d="100"/>
          <a:sy n="86" d="100"/>
        </p:scale>
        <p:origin x="23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9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222BE8-1154-4252-B135-7B1978683D5B}" type="doc">
      <dgm:prSet loTypeId="urn:microsoft.com/office/officeart/2005/8/layout/arrow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DB604DA-988B-452B-BFBD-C4D6019CCED3}">
      <dgm:prSet phldrT="[Text]"/>
      <dgm:spPr/>
      <dgm:t>
        <a:bodyPr/>
        <a:lstStyle/>
        <a:p>
          <a:r>
            <a:rPr lang="en-US" dirty="0" smtClean="0"/>
            <a:t>Temporary Holds</a:t>
          </a:r>
          <a:endParaRPr lang="en-US" dirty="0"/>
        </a:p>
      </dgm:t>
    </dgm:pt>
    <dgm:pt modelId="{FE68082E-C86C-4C8F-9B60-390C17D86735}" type="parTrans" cxnId="{4CDA7B6D-F446-4E39-AE36-47BBD7EECF83}">
      <dgm:prSet/>
      <dgm:spPr/>
      <dgm:t>
        <a:bodyPr/>
        <a:lstStyle/>
        <a:p>
          <a:endParaRPr lang="en-US"/>
        </a:p>
      </dgm:t>
    </dgm:pt>
    <dgm:pt modelId="{8B6E5E48-4E35-42C7-B6C1-23FF4D0FA91B}" type="sibTrans" cxnId="{4CDA7B6D-F446-4E39-AE36-47BBD7EECF83}">
      <dgm:prSet/>
      <dgm:spPr/>
      <dgm:t>
        <a:bodyPr/>
        <a:lstStyle/>
        <a:p>
          <a:endParaRPr lang="en-US"/>
        </a:p>
      </dgm:t>
    </dgm:pt>
    <dgm:pt modelId="{22AD1D47-7D47-4B3B-BC02-2EF15BE5F047}">
      <dgm:prSet phldrT="[Text]"/>
      <dgm:spPr/>
      <dgm:t>
        <a:bodyPr/>
        <a:lstStyle/>
        <a:p>
          <a:r>
            <a:rPr lang="en-US" dirty="0" smtClean="0"/>
            <a:t>Permanent Discontinuations</a:t>
          </a:r>
          <a:endParaRPr lang="en-US" dirty="0"/>
        </a:p>
      </dgm:t>
    </dgm:pt>
    <dgm:pt modelId="{F237ECC7-FA99-4561-951F-F96C4B00F20F}" type="parTrans" cxnId="{D6145D73-7EF2-4442-AB13-B294162C9FC6}">
      <dgm:prSet/>
      <dgm:spPr/>
      <dgm:t>
        <a:bodyPr/>
        <a:lstStyle/>
        <a:p>
          <a:endParaRPr lang="en-US"/>
        </a:p>
      </dgm:t>
    </dgm:pt>
    <dgm:pt modelId="{F8B54148-B72F-4F42-B3A9-B90E45EFDEE1}" type="sibTrans" cxnId="{D6145D73-7EF2-4442-AB13-B294162C9FC6}">
      <dgm:prSet/>
      <dgm:spPr/>
      <dgm:t>
        <a:bodyPr/>
        <a:lstStyle/>
        <a:p>
          <a:endParaRPr lang="en-US"/>
        </a:p>
      </dgm:t>
    </dgm:pt>
    <dgm:pt modelId="{52D7DEE6-8D57-40C4-9E8B-FB40A0AED948}" type="pres">
      <dgm:prSet presAssocID="{D7222BE8-1154-4252-B135-7B1978683D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FB20DD-4DB9-4448-891C-D3C54D4D54BB}" type="pres">
      <dgm:prSet presAssocID="{8DB604DA-988B-452B-BFBD-C4D6019CCED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30A88-5C72-4990-A5CE-F098BC40D007}" type="pres">
      <dgm:prSet presAssocID="{22AD1D47-7D47-4B3B-BC02-2EF15BE5F047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DA7B6D-F446-4E39-AE36-47BBD7EECF83}" srcId="{D7222BE8-1154-4252-B135-7B1978683D5B}" destId="{8DB604DA-988B-452B-BFBD-C4D6019CCED3}" srcOrd="0" destOrd="0" parTransId="{FE68082E-C86C-4C8F-9B60-390C17D86735}" sibTransId="{8B6E5E48-4E35-42C7-B6C1-23FF4D0FA91B}"/>
    <dgm:cxn modelId="{4FE7774C-C09D-40C9-A5A5-2A10E922077E}" type="presOf" srcId="{D7222BE8-1154-4252-B135-7B1978683D5B}" destId="{52D7DEE6-8D57-40C4-9E8B-FB40A0AED948}" srcOrd="0" destOrd="0" presId="urn:microsoft.com/office/officeart/2005/8/layout/arrow5"/>
    <dgm:cxn modelId="{5314347D-89DA-4867-83A9-5209E2931868}" type="presOf" srcId="{22AD1D47-7D47-4B3B-BC02-2EF15BE5F047}" destId="{CEE30A88-5C72-4990-A5CE-F098BC40D007}" srcOrd="0" destOrd="0" presId="urn:microsoft.com/office/officeart/2005/8/layout/arrow5"/>
    <dgm:cxn modelId="{84FAE3DE-8088-4856-A3AC-CFF5F166215A}" type="presOf" srcId="{8DB604DA-988B-452B-BFBD-C4D6019CCED3}" destId="{0BFB20DD-4DB9-4448-891C-D3C54D4D54BB}" srcOrd="0" destOrd="0" presId="urn:microsoft.com/office/officeart/2005/8/layout/arrow5"/>
    <dgm:cxn modelId="{D6145D73-7EF2-4442-AB13-B294162C9FC6}" srcId="{D7222BE8-1154-4252-B135-7B1978683D5B}" destId="{22AD1D47-7D47-4B3B-BC02-2EF15BE5F047}" srcOrd="1" destOrd="0" parTransId="{F237ECC7-FA99-4561-951F-F96C4B00F20F}" sibTransId="{F8B54148-B72F-4F42-B3A9-B90E45EFDEE1}"/>
    <dgm:cxn modelId="{D9E349EB-37AB-4793-B0BB-8E1802BC691A}" type="presParOf" srcId="{52D7DEE6-8D57-40C4-9E8B-FB40A0AED948}" destId="{0BFB20DD-4DB9-4448-891C-D3C54D4D54BB}" srcOrd="0" destOrd="0" presId="urn:microsoft.com/office/officeart/2005/8/layout/arrow5"/>
    <dgm:cxn modelId="{B17B54FB-A756-4008-943A-5BD29CE69FB2}" type="presParOf" srcId="{52D7DEE6-8D57-40C4-9E8B-FB40A0AED948}" destId="{CEE30A88-5C72-4990-A5CE-F098BC40D00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B20DD-4DB9-4448-891C-D3C54D4D54BB}">
      <dsp:nvSpPr>
        <dsp:cNvPr id="0" name=""/>
        <dsp:cNvSpPr/>
      </dsp:nvSpPr>
      <dsp:spPr>
        <a:xfrm rot="16200000">
          <a:off x="717" y="3757"/>
          <a:ext cx="3345284" cy="3345284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Temporary Holds</a:t>
          </a:r>
          <a:endParaRPr lang="en-US" sz="2700" kern="1200" dirty="0"/>
        </a:p>
      </dsp:txBody>
      <dsp:txXfrm rot="5400000">
        <a:off x="718" y="840077"/>
        <a:ext cx="2759859" cy="1672642"/>
      </dsp:txXfrm>
    </dsp:sp>
    <dsp:sp modelId="{CEE30A88-5C72-4990-A5CE-F098BC40D007}">
      <dsp:nvSpPr>
        <dsp:cNvPr id="0" name=""/>
        <dsp:cNvSpPr/>
      </dsp:nvSpPr>
      <dsp:spPr>
        <a:xfrm rot="5400000">
          <a:off x="3511997" y="3757"/>
          <a:ext cx="3345284" cy="3345284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Permanent Discontinuations</a:t>
          </a:r>
          <a:endParaRPr lang="en-US" sz="2700" kern="1200" dirty="0"/>
        </a:p>
      </dsp:txBody>
      <dsp:txXfrm rot="-5400000">
        <a:off x="4097423" y="840078"/>
        <a:ext cx="2759859" cy="1672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C1F7772-8AD0-44D1-BB1C-D3D82A301DC7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2436444-D11E-4904-867F-D5F87C3EE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3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baseline="0" dirty="0" smtClean="0"/>
              <a:t>If the site opts to hold product for a reason not explicitly stated in the protocol, they should notify the PSRT. They should hold product and submit a PSRT query (don’t wait for a response) prior to holding product.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F1FF-ACBB-4EF9-9CE5-66CFC472BF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6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7854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431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9802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67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Stabilization is defined as persistence at a certain severity grade (above baseline) for </a:t>
            </a:r>
            <a:r>
              <a:rPr lang="en-US" altLang="zh-CN" dirty="0" smtClean="0"/>
              <a:t>one month.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703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Note that reported PEP or </a:t>
            </a:r>
            <a:r>
              <a:rPr lang="en-US" b="0" dirty="0" err="1" smtClean="0"/>
              <a:t>PrEP</a:t>
            </a:r>
            <a:r>
              <a:rPr lang="en-US" b="0" baseline="0" dirty="0" smtClean="0"/>
              <a:t> use will also likely result in a product hold as part of investigator discretion, consult the PSRT should this be reported.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15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those who acquire HIV study product should be held beginning immediately upon recognition of the first reactive rapid HIV test.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Note that reported PEP or </a:t>
            </a:r>
            <a:r>
              <a:rPr lang="en-US" b="1" dirty="0" err="1" smtClean="0"/>
              <a:t>PrEP</a:t>
            </a:r>
            <a:r>
              <a:rPr lang="en-US" b="1" baseline="0" dirty="0" smtClean="0"/>
              <a:t> use will also likely result in a product hold as part of investigator discretion, consult the PSRT should this be reported.</a:t>
            </a:r>
            <a:endParaRPr lang="en-US" b="1" dirty="0" smtClean="0"/>
          </a:p>
          <a:p>
            <a:r>
              <a:rPr lang="en-US" dirty="0" smtClean="0"/>
              <a:t> 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F1FF-ACBB-4EF9-9CE5-66CFC472BF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5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5779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390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6752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0059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If</a:t>
            </a:r>
            <a:r>
              <a:rPr lang="en-US" baseline="0" dirty="0" smtClean="0"/>
              <a:t> vaginal medication is required, consult the PSRT.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6385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732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0" dirty="0" smtClean="0"/>
              <a:t>Deep epithelial disruption can be due to ulcers or lacerations or deep abrasions.</a:t>
            </a:r>
          </a:p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5537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8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9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16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8CB3-4B1C-41B7-9813-30E98D150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92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65B795A8-11AD-41F7-8B03-262B1E105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92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34E88F9-414C-4B6D-A070-CCAE23E00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64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CB00806D-0B43-4017-9636-E571BD1D5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73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D0CD7806-39A4-4E84-921B-80B3422C3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40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500CED1-4041-4ACE-B5BC-DEBCF391A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54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EBDA6E34-D1DE-48B2-AB3A-B71239DB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7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8AA54357-5846-4794-91A1-EE1B56D2C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8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56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C0E20BC-28D5-4F94-B2B3-45F710B1E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8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6D02BE3-BC2E-49A4-98DC-4ED22CC7E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46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3405121-CBF1-4BDF-80EC-122B3CA31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285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BB461AF8-B7AB-4B5A-9F8E-BA0DD4FA2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0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5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2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1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2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2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2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2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CDFFF9-2BE9-4647-97CA-08B1B36985C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2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066800"/>
            <a:ext cx="9144000" cy="1470025"/>
          </a:xfrm>
        </p:spPr>
        <p:txBody>
          <a:bodyPr>
            <a:noAutofit/>
          </a:bodyPr>
          <a:lstStyle/>
          <a:p>
            <a:r>
              <a:rPr lang="en-US" sz="7200" dirty="0" smtClean="0"/>
              <a:t>MTN-027 </a:t>
            </a:r>
            <a:br>
              <a:rPr lang="en-US" sz="7200" dirty="0" smtClean="0"/>
            </a:br>
            <a:r>
              <a:rPr lang="en-US" sz="7200" dirty="0" smtClean="0"/>
              <a:t>Product Management </a:t>
            </a:r>
            <a:br>
              <a:rPr lang="en-US" sz="7200" dirty="0" smtClean="0"/>
            </a:br>
            <a:r>
              <a:rPr lang="en-US" sz="7200" dirty="0" smtClean="0"/>
              <a:t>Flow Charts</a:t>
            </a:r>
            <a:endParaRPr lang="en-US" sz="72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98282486"/>
              </p:ext>
            </p:extLst>
          </p:nvPr>
        </p:nvGraphicFramePr>
        <p:xfrm>
          <a:off x="1066800" y="3505200"/>
          <a:ext cx="6858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9553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14"/>
          <p:cNvSpPr>
            <a:spLocks noChangeArrowheads="1"/>
          </p:cNvSpPr>
          <p:nvPr/>
        </p:nvSpPr>
        <p:spPr bwMode="auto">
          <a:xfrm>
            <a:off x="6970547" y="1639867"/>
            <a:ext cx="1733551" cy="1876112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02" name="AutoShape 35"/>
          <p:cNvSpPr>
            <a:spLocks noChangeArrowheads="1"/>
          </p:cNvSpPr>
          <p:nvPr/>
        </p:nvSpPr>
        <p:spPr bwMode="auto">
          <a:xfrm>
            <a:off x="4343400" y="5500172"/>
            <a:ext cx="2133600" cy="582613"/>
          </a:xfrm>
          <a:prstGeom prst="homePlate">
            <a:avLst>
              <a:gd name="adj" fmla="val 87348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Has the AE reoccurred?</a:t>
            </a:r>
          </a:p>
        </p:txBody>
      </p:sp>
      <p:sp>
        <p:nvSpPr>
          <p:cNvPr id="25603" name="AutoShape 14"/>
          <p:cNvSpPr>
            <a:spLocks noChangeArrowheads="1"/>
          </p:cNvSpPr>
          <p:nvPr/>
        </p:nvSpPr>
        <p:spPr bwMode="auto">
          <a:xfrm>
            <a:off x="76200" y="865188"/>
            <a:ext cx="3267075" cy="2913062"/>
          </a:xfrm>
          <a:prstGeom prst="hexagon">
            <a:avLst>
              <a:gd name="adj" fmla="val 2887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5604" name="AutoShape 20"/>
          <p:cNvCxnSpPr>
            <a:cxnSpLocks noChangeShapeType="1"/>
            <a:stCxn id="25602" idx="3"/>
            <a:endCxn id="25630" idx="2"/>
          </p:cNvCxnSpPr>
          <p:nvPr/>
        </p:nvCxnSpPr>
        <p:spPr bwMode="auto">
          <a:xfrm flipV="1">
            <a:off x="6477000" y="5595938"/>
            <a:ext cx="738465" cy="1955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05" name="AutoShape 35"/>
          <p:cNvSpPr>
            <a:spLocks noChangeArrowheads="1"/>
          </p:cNvSpPr>
          <p:nvPr/>
        </p:nvSpPr>
        <p:spPr bwMode="auto">
          <a:xfrm>
            <a:off x="782638" y="4676775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06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EE8406-690E-4A63-8601-D13CA88B24F9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3155950" y="19812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sp>
        <p:nvSpPr>
          <p:cNvPr id="25609" name="AutoShape 14"/>
          <p:cNvSpPr>
            <a:spLocks noChangeArrowheads="1"/>
          </p:cNvSpPr>
          <p:nvPr/>
        </p:nvSpPr>
        <p:spPr bwMode="auto">
          <a:xfrm>
            <a:off x="3897312" y="1346200"/>
            <a:ext cx="2413001" cy="2233613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10" name="Rectangle 15"/>
          <p:cNvSpPr>
            <a:spLocks noChangeArrowheads="1"/>
          </p:cNvSpPr>
          <p:nvPr/>
        </p:nvSpPr>
        <p:spPr bwMode="auto">
          <a:xfrm>
            <a:off x="7063207" y="1953023"/>
            <a:ext cx="15763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CONSULT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 regarding permanent discontinuation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11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 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25612" name="AutoShape 20"/>
          <p:cNvCxnSpPr>
            <a:cxnSpLocks noChangeShapeType="1"/>
          </p:cNvCxnSpPr>
          <p:nvPr/>
        </p:nvCxnSpPr>
        <p:spPr bwMode="auto">
          <a:xfrm flipV="1">
            <a:off x="3295650" y="2281238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AutoShape 20"/>
          <p:cNvCxnSpPr>
            <a:cxnSpLocks noChangeShapeType="1"/>
          </p:cNvCxnSpPr>
          <p:nvPr/>
        </p:nvCxnSpPr>
        <p:spPr bwMode="auto">
          <a:xfrm>
            <a:off x="1641475" y="3773488"/>
            <a:ext cx="0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4" name="Text Box 7"/>
          <p:cNvSpPr txBox="1">
            <a:spLocks noChangeArrowheads="1"/>
          </p:cNvSpPr>
          <p:nvPr/>
        </p:nvSpPr>
        <p:spPr bwMode="auto">
          <a:xfrm>
            <a:off x="1535113" y="4010025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yes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869950" y="4751388"/>
            <a:ext cx="1576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</p:txBody>
      </p:sp>
      <p:sp>
        <p:nvSpPr>
          <p:cNvPr id="25616" name="Text Box 2"/>
          <p:cNvSpPr txBox="1">
            <a:spLocks noChangeArrowheads="1"/>
          </p:cNvSpPr>
          <p:nvPr/>
        </p:nvSpPr>
        <p:spPr bwMode="auto">
          <a:xfrm>
            <a:off x="457200" y="2159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Deep epithelial disruption</a:t>
            </a:r>
          </a:p>
        </p:txBody>
      </p:sp>
      <p:sp>
        <p:nvSpPr>
          <p:cNvPr id="25618" name="TextBox 42"/>
          <p:cNvSpPr txBox="1">
            <a:spLocks noChangeArrowheads="1"/>
          </p:cNvSpPr>
          <p:nvPr/>
        </p:nvSpPr>
        <p:spPr bwMode="auto">
          <a:xfrm>
            <a:off x="4222750" y="1492970"/>
            <a:ext cx="173672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ea typeface="ＭＳ Ｐゴシック" pitchFamily="34" charset="-128"/>
              </a:rPr>
              <a:t>Continue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ea typeface="ＭＳ Ｐゴシック" pitchFamily="34" charset="-128"/>
              </a:rPr>
              <a:t>HOLD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ea typeface="ＭＳ Ｐゴシック" pitchFamily="34" charset="-128"/>
              </a:rPr>
              <a:t>CONSULT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ea typeface="ＭＳ Ｐゴシック" pitchFamily="34" charset="-128"/>
              </a:rPr>
              <a:t>PSRT.  Treat per local standard of care.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Re-evaluate within 2-3 days.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Has the AE resolved?</a:t>
            </a:r>
          </a:p>
        </p:txBody>
      </p:sp>
      <p:sp>
        <p:nvSpPr>
          <p:cNvPr id="25619" name="Rectangle 5"/>
          <p:cNvSpPr>
            <a:spLocks noChangeArrowheads="1"/>
          </p:cNvSpPr>
          <p:nvPr/>
        </p:nvSpPr>
        <p:spPr bwMode="auto">
          <a:xfrm>
            <a:off x="762000" y="1038225"/>
            <a:ext cx="19050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Remove vaginal ring and if confirmed deep epithelial disruption by </a:t>
            </a:r>
            <a:r>
              <a:rPr lang="en-US" sz="1400" b="1" dirty="0" err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IoR</a:t>
            </a: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/designee HOLD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Re-evaluate in 3-5 days.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Has the AE resolved?</a:t>
            </a:r>
          </a:p>
        </p:txBody>
      </p:sp>
      <p:sp>
        <p:nvSpPr>
          <p:cNvPr id="25620" name="Text Box 7"/>
          <p:cNvSpPr txBox="1">
            <a:spLocks noChangeArrowheads="1"/>
          </p:cNvSpPr>
          <p:nvPr/>
        </p:nvSpPr>
        <p:spPr bwMode="auto">
          <a:xfrm>
            <a:off x="4903788" y="3738062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yes</a:t>
            </a:r>
          </a:p>
        </p:txBody>
      </p:sp>
      <p:cxnSp>
        <p:nvCxnSpPr>
          <p:cNvPr id="25621" name="AutoShape 20"/>
          <p:cNvCxnSpPr>
            <a:cxnSpLocks noChangeShapeType="1"/>
          </p:cNvCxnSpPr>
          <p:nvPr/>
        </p:nvCxnSpPr>
        <p:spPr bwMode="auto">
          <a:xfrm>
            <a:off x="5122144" y="3732490"/>
            <a:ext cx="7937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2" name="Text Box 7"/>
          <p:cNvSpPr txBox="1">
            <a:spLocks noChangeArrowheads="1"/>
          </p:cNvSpPr>
          <p:nvPr/>
        </p:nvSpPr>
        <p:spPr bwMode="auto">
          <a:xfrm>
            <a:off x="6180557" y="2184400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cxnSp>
        <p:nvCxnSpPr>
          <p:cNvPr id="25623" name="AutoShape 20"/>
          <p:cNvCxnSpPr>
            <a:cxnSpLocks noChangeShapeType="1"/>
          </p:cNvCxnSpPr>
          <p:nvPr/>
        </p:nvCxnSpPr>
        <p:spPr bwMode="auto">
          <a:xfrm flipV="1">
            <a:off x="6180557" y="2554799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4" name="AutoShape 35"/>
          <p:cNvSpPr>
            <a:spLocks noChangeArrowheads="1"/>
          </p:cNvSpPr>
          <p:nvPr/>
        </p:nvSpPr>
        <p:spPr bwMode="auto">
          <a:xfrm>
            <a:off x="4214813" y="4347369"/>
            <a:ext cx="2133600" cy="582612"/>
          </a:xfrm>
          <a:prstGeom prst="homePlate">
            <a:avLst>
              <a:gd name="adj" fmla="val 87349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25" name="Rectangle 15"/>
          <p:cNvSpPr>
            <a:spLocks noChangeArrowheads="1"/>
          </p:cNvSpPr>
          <p:nvPr/>
        </p:nvSpPr>
        <p:spPr bwMode="auto">
          <a:xfrm>
            <a:off x="4333950" y="4357499"/>
            <a:ext cx="1576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30" name="AutoShape 14"/>
          <p:cNvSpPr>
            <a:spLocks noChangeArrowheads="1"/>
          </p:cNvSpPr>
          <p:nvPr/>
        </p:nvSpPr>
        <p:spPr bwMode="auto">
          <a:xfrm>
            <a:off x="6950075" y="4676775"/>
            <a:ext cx="1266825" cy="919163"/>
          </a:xfrm>
          <a:prstGeom prst="hexagon">
            <a:avLst>
              <a:gd name="adj" fmla="val 28873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31" name="Rectangle 15"/>
          <p:cNvSpPr>
            <a:spLocks noChangeArrowheads="1"/>
          </p:cNvSpPr>
          <p:nvPr/>
        </p:nvSpPr>
        <p:spPr bwMode="auto">
          <a:xfrm>
            <a:off x="6813550" y="4737100"/>
            <a:ext cx="15763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CONSULT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98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BB4A8A-5BB4-46EB-A17E-FC337BF0B051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6628" name="AutoShape 14"/>
          <p:cNvSpPr>
            <a:spLocks noChangeArrowheads="1"/>
          </p:cNvSpPr>
          <p:nvPr/>
        </p:nvSpPr>
        <p:spPr bwMode="auto">
          <a:xfrm>
            <a:off x="4170091" y="4375151"/>
            <a:ext cx="1803400" cy="1636712"/>
          </a:xfrm>
          <a:prstGeom prst="hexagon">
            <a:avLst>
              <a:gd name="adj" fmla="val 28840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4283597" y="4555946"/>
            <a:ext cx="15763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If condition worsens significantly, temporarily HOLD product and consult the PSRT</a:t>
            </a:r>
          </a:p>
        </p:txBody>
      </p:sp>
      <p:sp>
        <p:nvSpPr>
          <p:cNvPr id="26630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 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26631" name="AutoShape 20"/>
          <p:cNvCxnSpPr>
            <a:cxnSpLocks noChangeShapeType="1"/>
          </p:cNvCxnSpPr>
          <p:nvPr/>
        </p:nvCxnSpPr>
        <p:spPr bwMode="auto">
          <a:xfrm flipV="1">
            <a:off x="2971800" y="2519363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2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Localized erythema or edema (area &lt; 50% of vulvar surface or combined vaginal and cervical surface)</a:t>
            </a:r>
          </a:p>
        </p:txBody>
      </p:sp>
      <p:sp>
        <p:nvSpPr>
          <p:cNvPr id="26633" name="AutoShape 2"/>
          <p:cNvSpPr>
            <a:spLocks noChangeArrowheads="1"/>
          </p:cNvSpPr>
          <p:nvPr/>
        </p:nvSpPr>
        <p:spPr bwMode="auto">
          <a:xfrm>
            <a:off x="3733800" y="1201737"/>
            <a:ext cx="2455863" cy="2620963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6634" name="TextBox 42"/>
          <p:cNvSpPr txBox="1">
            <a:spLocks noChangeArrowheads="1"/>
          </p:cNvSpPr>
          <p:nvPr/>
        </p:nvSpPr>
        <p:spPr bwMode="auto">
          <a:xfrm>
            <a:off x="4253705" y="1885255"/>
            <a:ext cx="147002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If asymptomatic, reevaluate at next study visit.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If symptomatic, Re-evaluate in 3-5 days</a:t>
            </a:r>
          </a:p>
        </p:txBody>
      </p:sp>
      <p:sp>
        <p:nvSpPr>
          <p:cNvPr id="26635" name="AutoShape 4"/>
          <p:cNvSpPr>
            <a:spLocks noChangeArrowheads="1"/>
          </p:cNvSpPr>
          <p:nvPr/>
        </p:nvSpPr>
        <p:spPr bwMode="auto">
          <a:xfrm>
            <a:off x="428625" y="1609725"/>
            <a:ext cx="2543175" cy="1819275"/>
          </a:xfrm>
          <a:prstGeom prst="homePlate">
            <a:avLst>
              <a:gd name="adj" fmla="val 45833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6636" name="Rectangle 5"/>
          <p:cNvSpPr>
            <a:spLocks noChangeArrowheads="1"/>
          </p:cNvSpPr>
          <p:nvPr/>
        </p:nvSpPr>
        <p:spPr bwMode="auto">
          <a:xfrm>
            <a:off x="457200" y="2093913"/>
            <a:ext cx="213836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Perform naked eye exam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6638" name="AutoShape 20"/>
          <p:cNvCxnSpPr>
            <a:cxnSpLocks noChangeShapeType="1"/>
          </p:cNvCxnSpPr>
          <p:nvPr/>
        </p:nvCxnSpPr>
        <p:spPr bwMode="auto">
          <a:xfrm>
            <a:off x="4949211" y="3863976"/>
            <a:ext cx="7938" cy="51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2" name="AutoShape 20"/>
          <p:cNvCxnSpPr>
            <a:cxnSpLocks noChangeShapeType="1"/>
          </p:cNvCxnSpPr>
          <p:nvPr/>
        </p:nvCxnSpPr>
        <p:spPr bwMode="auto">
          <a:xfrm>
            <a:off x="6299440" y="2525712"/>
            <a:ext cx="441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6779163" y="1885255"/>
            <a:ext cx="2364837" cy="1159390"/>
          </a:xfrm>
          <a:prstGeom prst="homePlate">
            <a:avLst>
              <a:gd name="adj" fmla="val 45833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7002852" y="2049451"/>
            <a:ext cx="15763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If condition has not worsened significantly, continue ring 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864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14"/>
          <p:cNvSpPr>
            <a:spLocks noChangeArrowheads="1"/>
          </p:cNvSpPr>
          <p:nvPr/>
        </p:nvSpPr>
        <p:spPr bwMode="auto">
          <a:xfrm>
            <a:off x="152400" y="1228725"/>
            <a:ext cx="2819400" cy="2474913"/>
          </a:xfrm>
          <a:prstGeom prst="hexagon">
            <a:avLst>
              <a:gd name="adj" fmla="val 28870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51" name="AutoShape 35"/>
          <p:cNvSpPr>
            <a:spLocks noChangeArrowheads="1"/>
          </p:cNvSpPr>
          <p:nvPr/>
        </p:nvSpPr>
        <p:spPr bwMode="auto">
          <a:xfrm>
            <a:off x="609600" y="4672013"/>
            <a:ext cx="2128838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C912B8-F6BE-47D4-A318-C6F74C27828B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2774950" y="20574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sp>
        <p:nvSpPr>
          <p:cNvPr id="27655" name="AutoShape 14"/>
          <p:cNvSpPr>
            <a:spLocks noChangeArrowheads="1"/>
          </p:cNvSpPr>
          <p:nvPr/>
        </p:nvSpPr>
        <p:spPr bwMode="auto">
          <a:xfrm>
            <a:off x="6384925" y="1600200"/>
            <a:ext cx="1692275" cy="1482725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56" name="Rectangle 15"/>
          <p:cNvSpPr>
            <a:spLocks noChangeArrowheads="1"/>
          </p:cNvSpPr>
          <p:nvPr/>
        </p:nvSpPr>
        <p:spPr bwMode="auto">
          <a:xfrm>
            <a:off x="6477000" y="1676400"/>
            <a:ext cx="1576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CONSULT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PSRT.  Treat per local standard of care.</a:t>
            </a:r>
          </a:p>
        </p:txBody>
      </p:sp>
      <p:sp>
        <p:nvSpPr>
          <p:cNvPr id="27657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 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27658" name="AutoShape 20"/>
          <p:cNvCxnSpPr>
            <a:cxnSpLocks noChangeShapeType="1"/>
          </p:cNvCxnSpPr>
          <p:nvPr/>
        </p:nvCxnSpPr>
        <p:spPr bwMode="auto">
          <a:xfrm flipV="1">
            <a:off x="2971800" y="2281238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9" name="AutoShape 20"/>
          <p:cNvCxnSpPr>
            <a:cxnSpLocks noChangeShapeType="1"/>
          </p:cNvCxnSpPr>
          <p:nvPr/>
        </p:nvCxnSpPr>
        <p:spPr bwMode="auto">
          <a:xfrm>
            <a:off x="1522413" y="3733800"/>
            <a:ext cx="0" cy="903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0" name="Text Box 7"/>
          <p:cNvSpPr txBox="1">
            <a:spLocks noChangeArrowheads="1"/>
          </p:cNvSpPr>
          <p:nvPr/>
        </p:nvSpPr>
        <p:spPr bwMode="auto">
          <a:xfrm>
            <a:off x="1362075" y="40052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yes</a:t>
            </a:r>
          </a:p>
        </p:txBody>
      </p:sp>
      <p:sp>
        <p:nvSpPr>
          <p:cNvPr id="27661" name="Rectangle 15"/>
          <p:cNvSpPr>
            <a:spLocks noChangeArrowheads="1"/>
          </p:cNvSpPr>
          <p:nvPr/>
        </p:nvSpPr>
        <p:spPr bwMode="auto">
          <a:xfrm>
            <a:off x="696913" y="4746625"/>
            <a:ext cx="1576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</p:txBody>
      </p:sp>
      <p:sp>
        <p:nvSpPr>
          <p:cNvPr id="27662" name="Text Box 2"/>
          <p:cNvSpPr txBox="1">
            <a:spLocks noChangeArrowheads="1"/>
          </p:cNvSpPr>
          <p:nvPr/>
        </p:nvSpPr>
        <p:spPr bwMode="auto">
          <a:xfrm>
            <a:off x="304800" y="76200"/>
            <a:ext cx="822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Generalized erythema or severe edema (area &gt; 50% of vulvar surface or combined vaginal and cervical surface affected by erythema)</a:t>
            </a:r>
          </a:p>
        </p:txBody>
      </p:sp>
      <p:sp>
        <p:nvSpPr>
          <p:cNvPr id="27663" name="AutoShape 2"/>
          <p:cNvSpPr>
            <a:spLocks noChangeArrowheads="1"/>
          </p:cNvSpPr>
          <p:nvPr/>
        </p:nvSpPr>
        <p:spPr bwMode="auto">
          <a:xfrm>
            <a:off x="3733800" y="1430338"/>
            <a:ext cx="1890713" cy="1760537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64" name="TextBox 42"/>
          <p:cNvSpPr txBox="1">
            <a:spLocks noChangeArrowheads="1"/>
          </p:cNvSpPr>
          <p:nvPr/>
        </p:nvSpPr>
        <p:spPr bwMode="auto">
          <a:xfrm>
            <a:off x="4114800" y="1776413"/>
            <a:ext cx="1136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Re-evaluate within 2-3 days.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Has the AE resolved?</a:t>
            </a:r>
          </a:p>
        </p:txBody>
      </p:sp>
      <p:sp>
        <p:nvSpPr>
          <p:cNvPr id="27665" name="Rectangle 5"/>
          <p:cNvSpPr>
            <a:spLocks noChangeArrowheads="1"/>
          </p:cNvSpPr>
          <p:nvPr/>
        </p:nvSpPr>
        <p:spPr bwMode="auto">
          <a:xfrm>
            <a:off x="609600" y="1436688"/>
            <a:ext cx="1905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product and perform naked eye exam.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Re-evaluate in 3-5 days.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Has the AE resolved?</a:t>
            </a:r>
          </a:p>
        </p:txBody>
      </p:sp>
      <p:sp>
        <p:nvSpPr>
          <p:cNvPr id="27666" name="Text Box 7"/>
          <p:cNvSpPr txBox="1">
            <a:spLocks noChangeArrowheads="1"/>
          </p:cNvSpPr>
          <p:nvPr/>
        </p:nvSpPr>
        <p:spPr bwMode="auto">
          <a:xfrm>
            <a:off x="4668838" y="32051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yes</a:t>
            </a:r>
          </a:p>
        </p:txBody>
      </p:sp>
      <p:cxnSp>
        <p:nvCxnSpPr>
          <p:cNvPr id="27667" name="AutoShape 20"/>
          <p:cNvCxnSpPr>
            <a:cxnSpLocks noChangeShapeType="1"/>
            <a:stCxn id="27663" idx="2"/>
          </p:cNvCxnSpPr>
          <p:nvPr/>
        </p:nvCxnSpPr>
        <p:spPr bwMode="auto">
          <a:xfrm>
            <a:off x="4679950" y="3190875"/>
            <a:ext cx="793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8" name="Text Box 7"/>
          <p:cNvSpPr txBox="1">
            <a:spLocks noChangeArrowheads="1"/>
          </p:cNvSpPr>
          <p:nvPr/>
        </p:nvSpPr>
        <p:spPr bwMode="auto">
          <a:xfrm>
            <a:off x="5486400" y="20113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cxnSp>
        <p:nvCxnSpPr>
          <p:cNvPr id="27669" name="AutoShape 20"/>
          <p:cNvCxnSpPr>
            <a:cxnSpLocks noChangeShapeType="1"/>
          </p:cNvCxnSpPr>
          <p:nvPr/>
        </p:nvCxnSpPr>
        <p:spPr bwMode="auto">
          <a:xfrm flipV="1">
            <a:off x="5638800" y="2297113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0" name="AutoShape 35"/>
          <p:cNvSpPr>
            <a:spLocks noChangeArrowheads="1"/>
          </p:cNvSpPr>
          <p:nvPr/>
        </p:nvSpPr>
        <p:spPr bwMode="auto">
          <a:xfrm>
            <a:off x="3887788" y="3713163"/>
            <a:ext cx="2127250" cy="609600"/>
          </a:xfrm>
          <a:prstGeom prst="homePlate">
            <a:avLst>
              <a:gd name="adj" fmla="val 87240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71" name="Rectangle 15"/>
          <p:cNvSpPr>
            <a:spLocks noChangeArrowheads="1"/>
          </p:cNvSpPr>
          <p:nvPr/>
        </p:nvSpPr>
        <p:spPr bwMode="auto">
          <a:xfrm>
            <a:off x="3973513" y="3786188"/>
            <a:ext cx="1577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25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D14F5A-C2F9-429F-97C9-82D0ABF25252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Unexpected Genital Bleeding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248025" y="1947863"/>
            <a:ext cx="2743200" cy="1785937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3198813" y="2305050"/>
            <a:ext cx="2439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 and perform naked eye exam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</a:t>
            </a:r>
          </a:p>
        </p:txBody>
      </p:sp>
      <p:sp>
        <p:nvSpPr>
          <p:cNvPr id="2" name="Rectangle 1"/>
          <p:cNvSpPr/>
          <p:nvPr/>
        </p:nvSpPr>
        <p:spPr>
          <a:xfrm>
            <a:off x="200025" y="4440764"/>
            <a:ext cx="8839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If determined to be due to deep epithelial disruption, 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follow those guidelines;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otherwise continue study IVR use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048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D14F5A-C2F9-429F-97C9-82D0ABF25252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Genital </a:t>
            </a:r>
            <a:r>
              <a:rPr lang="en-US" b="1" dirty="0" err="1" smtClean="0">
                <a:solidFill>
                  <a:srgbClr val="FF0000"/>
                </a:solidFill>
                <a:ea typeface="ＭＳ Ｐゴシック" pitchFamily="34" charset="-128"/>
              </a:rPr>
              <a:t>petechia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(e), genital ecchymosis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248025" y="1947863"/>
            <a:ext cx="2743200" cy="1785937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3198813" y="2305050"/>
            <a:ext cx="2439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 and perform naked eye exam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3625" y="4056043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No further evaluation or treatment is required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2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Permanent Product </a:t>
            </a:r>
            <a:r>
              <a:rPr lang="en-US" dirty="0" smtClean="0"/>
              <a:t>Discontinuation or Hold </a:t>
            </a:r>
            <a:r>
              <a:rPr lang="en-US" dirty="0"/>
              <a:t>for Any Other Reason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the site opts to hold product for a reason not explicitly stated in the protocol, they should notify the PSRT. </a:t>
            </a:r>
          </a:p>
          <a:p>
            <a:endParaRPr lang="en-US" dirty="0" smtClean="0"/>
          </a:p>
          <a:p>
            <a:r>
              <a:rPr lang="en-US" dirty="0" smtClean="0"/>
              <a:t>Hold </a:t>
            </a:r>
            <a:r>
              <a:rPr lang="en-US" dirty="0"/>
              <a:t>product and submit a PSRT query (don’t wait for a response) prior to holding product.</a:t>
            </a:r>
          </a:p>
          <a:p>
            <a:endParaRPr lang="en-US" dirty="0" smtClean="0"/>
          </a:p>
          <a:p>
            <a:r>
              <a:rPr lang="en-US" dirty="0" smtClean="0"/>
              <a:t>If due to AE, PSRT will likely ask you to follow until resolution or stabilization</a:t>
            </a:r>
          </a:p>
        </p:txBody>
      </p:sp>
    </p:spTree>
    <p:extLst>
      <p:ext uri="{BB962C8B-B14F-4D97-AF65-F5344CB8AC3E}">
        <p14:creationId xmlns:p14="http://schemas.microsoft.com/office/powerpoint/2010/main" val="23567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Prohibited Practices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Medications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Certain CYP3A </a:t>
            </a:r>
            <a:r>
              <a:rPr lang="en-US" dirty="0"/>
              <a:t>inhibitors and CYP3A </a:t>
            </a:r>
            <a:r>
              <a:rPr lang="en-US" dirty="0" smtClean="0"/>
              <a:t>inducers</a:t>
            </a:r>
          </a:p>
          <a:p>
            <a:pPr lvl="2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Single dose fluconazole is ok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Vaginal medications  (e.g. </a:t>
            </a:r>
            <a:r>
              <a:rPr lang="en-US" dirty="0" err="1" smtClean="0"/>
              <a:t>monistat</a:t>
            </a:r>
            <a:r>
              <a:rPr lang="en-US" dirty="0" smtClean="0"/>
              <a:t>)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Female to male transition medications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b="1" dirty="0" smtClean="0"/>
              <a:t>Temporary hold for prohibited medication use</a:t>
            </a:r>
          </a:p>
          <a:p>
            <a:pPr lvl="2">
              <a:buClr>
                <a:srgbClr val="FF0000"/>
              </a:buClr>
              <a:buFont typeface="Calibri" pitchFamily="34" charset="0"/>
              <a:buChar char="ø"/>
            </a:pPr>
            <a:r>
              <a:rPr lang="en-US" b="1" dirty="0" smtClean="0"/>
              <a:t>Consult PSRT, </a:t>
            </a:r>
            <a:r>
              <a:rPr lang="en-US" dirty="0" smtClean="0"/>
              <a:t>may resume when participant </a:t>
            </a:r>
            <a:r>
              <a:rPr lang="en-US" dirty="0"/>
              <a:t>reports no longer taking the prohibited medication</a:t>
            </a:r>
            <a:endParaRPr lang="en-US" dirty="0" smtClean="0"/>
          </a:p>
          <a:p>
            <a:pPr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Vaginal practices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/>
              <a:t>R</a:t>
            </a:r>
            <a:r>
              <a:rPr lang="en-US" dirty="0" smtClean="0"/>
              <a:t>eceptive intercourse the entire study  (from 5 days prior to enrollment)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Tampons for 1</a:t>
            </a:r>
            <a:r>
              <a:rPr lang="en-US" baseline="30000" dirty="0" smtClean="0"/>
              <a:t>st</a:t>
            </a:r>
            <a:r>
              <a:rPr lang="en-US" dirty="0" smtClean="0"/>
              <a:t> week and 24 hours prior to visit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Vaginal devices (e.g. diaphragm)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0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Product Hold vs. Permanent Discontinuation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Clinical Holds/Discontinuations = Clinician Initiated</a:t>
            </a:r>
          </a:p>
          <a:p>
            <a:pPr lvl="1"/>
            <a:r>
              <a:rPr lang="en-US" dirty="0"/>
              <a:t>Some product holds will be temporary, with product use resumed after time has </a:t>
            </a:r>
            <a:r>
              <a:rPr lang="en-US" dirty="0" smtClean="0"/>
              <a:t>elapsed</a:t>
            </a:r>
          </a:p>
          <a:p>
            <a:pPr lvl="2"/>
            <a:r>
              <a:rPr lang="en-US" dirty="0" smtClean="0"/>
              <a:t>Deep epithelial disruption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Some </a:t>
            </a:r>
            <a:r>
              <a:rPr lang="en-US" dirty="0"/>
              <a:t>holds will turn into permanent discontinuations </a:t>
            </a:r>
          </a:p>
          <a:p>
            <a:pPr lvl="2"/>
            <a:r>
              <a:rPr lang="en-US" dirty="0"/>
              <a:t>Example: </a:t>
            </a:r>
            <a:r>
              <a:rPr lang="en-US" dirty="0" smtClean="0"/>
              <a:t>Deep </a:t>
            </a:r>
            <a:r>
              <a:rPr lang="en-US" dirty="0"/>
              <a:t>epithelial </a:t>
            </a:r>
            <a:r>
              <a:rPr lang="en-US" dirty="0" smtClean="0"/>
              <a:t>disruption which has worsened after 3-5 days (after consultation with PSRT)</a:t>
            </a:r>
            <a:endParaRPr lang="en-US" strike="sngStrik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Criteria for </a:t>
            </a:r>
            <a:r>
              <a:rPr lang="en-US" sz="3200" b="1" dirty="0" smtClean="0"/>
              <a:t>Permanent</a:t>
            </a:r>
            <a:r>
              <a:rPr lang="en-US" sz="3200" dirty="0" smtClean="0"/>
              <a:t> Discontinuation of Study Product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34152"/>
          </a:xfrm>
        </p:spPr>
        <p:txBody>
          <a:bodyPr/>
          <a:lstStyle/>
          <a:p>
            <a:r>
              <a:rPr lang="en-US" dirty="0" smtClean="0"/>
              <a:t>Exposure to or acquisition of HIV-1 infection*</a:t>
            </a:r>
          </a:p>
          <a:p>
            <a:r>
              <a:rPr lang="en-US" dirty="0" smtClean="0"/>
              <a:t>Pregnancy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Breastfeeding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384920"/>
            <a:ext cx="3810000" cy="344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57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EC45B8-A7D6-49C5-8DC8-EAE13502C733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Participant Non-compliance or other safety concerns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fontAlgn="base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 typeface="Symbol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HOLD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 product if a participant is unable or unwilling to comply with required study procedures, or otherwise might be put at undue risk to her safety and well-being by continuing product use, according to the judgment of the </a:t>
            </a:r>
            <a:r>
              <a:rPr lang="en-US" sz="2400" dirty="0" err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IoR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/ designee.</a:t>
            </a:r>
          </a:p>
          <a:p>
            <a:pPr marL="228600" indent="-228600" fontAlgn="base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 typeface="Symbol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CONSULT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 the PSRT on all product holds instituted for this reason for further guidance on </a:t>
            </a:r>
            <a:r>
              <a:rPr lang="en-US" sz="2400" u="sng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resuming product use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, </a:t>
            </a:r>
            <a:r>
              <a:rPr lang="en-US" sz="2400" u="sng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continuing the temporary hold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, or </a:t>
            </a:r>
            <a:r>
              <a:rPr lang="en-US" sz="2400" u="sng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progressing to permanent discontinuation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.</a:t>
            </a:r>
          </a:p>
          <a:p>
            <a:pPr marL="228600" indent="-228600" fontAlgn="base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 typeface="Symbol" pitchFamily="18" charset="2"/>
              <a:buChar char="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If the underlying reason for the product hold resolves, 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CONSULT the PSRT 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to resume study product at that time.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39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B515DC-CDAB-4DEE-BC10-58AB1F98608F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2290763" y="1752600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4881563" y="2209800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0485" name="AutoShape 4"/>
          <p:cNvCxnSpPr>
            <a:cxnSpLocks noChangeShapeType="1"/>
            <a:stCxn id="20483" idx="3"/>
            <a:endCxn id="20484" idx="1"/>
          </p:cNvCxnSpPr>
          <p:nvPr/>
        </p:nvCxnSpPr>
        <p:spPr bwMode="auto">
          <a:xfrm>
            <a:off x="3890963" y="25146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Grade 1 and Grade 2 Adverse Events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3922713" y="22860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4800600" y="2378075"/>
            <a:ext cx="1981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product.</a:t>
            </a:r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2405063" y="1966913"/>
            <a:ext cx="1371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addressed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in protocol section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9.5 or 9.6?</a:t>
            </a: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3128963" y="3459163"/>
            <a:ext cx="259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yes</a:t>
            </a:r>
          </a:p>
        </p:txBody>
      </p:sp>
      <p:sp>
        <p:nvSpPr>
          <p:cNvPr id="20492" name="AutoShape 11"/>
          <p:cNvSpPr>
            <a:spLocks noChangeArrowheads="1"/>
          </p:cNvSpPr>
          <p:nvPr/>
        </p:nvSpPr>
        <p:spPr bwMode="auto">
          <a:xfrm>
            <a:off x="2481263" y="4038600"/>
            <a:ext cx="1219200" cy="12192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0493" name="AutoShape 12"/>
          <p:cNvCxnSpPr>
            <a:cxnSpLocks noChangeShapeType="1"/>
            <a:stCxn id="20483" idx="2"/>
            <a:endCxn id="20492" idx="0"/>
          </p:cNvCxnSpPr>
          <p:nvPr/>
        </p:nvCxnSpPr>
        <p:spPr bwMode="auto">
          <a:xfrm>
            <a:off x="3090863" y="32766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2405063" y="4100513"/>
            <a:ext cx="1371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Follow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relevant protocol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section 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684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utoShape 22"/>
          <p:cNvSpPr>
            <a:spLocks noChangeArrowheads="1"/>
          </p:cNvSpPr>
          <p:nvPr/>
        </p:nvSpPr>
        <p:spPr bwMode="auto">
          <a:xfrm>
            <a:off x="6787910" y="1338989"/>
            <a:ext cx="1676400" cy="1590675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CFE1DA-5282-474D-A692-6D8F56531A8F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1508" name="AutoShape 22"/>
          <p:cNvSpPr>
            <a:spLocks noChangeArrowheads="1"/>
          </p:cNvSpPr>
          <p:nvPr/>
        </p:nvSpPr>
        <p:spPr bwMode="auto">
          <a:xfrm>
            <a:off x="3581401" y="3438524"/>
            <a:ext cx="1676400" cy="1590675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1509" name="Rectangle 23"/>
          <p:cNvSpPr>
            <a:spLocks noChangeArrowheads="1"/>
          </p:cNvSpPr>
          <p:nvPr/>
        </p:nvSpPr>
        <p:spPr bwMode="auto">
          <a:xfrm>
            <a:off x="3667125" y="4015730"/>
            <a:ext cx="15763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Discontinue Study Product. Notify PSRT.</a:t>
            </a:r>
          </a:p>
        </p:txBody>
      </p:sp>
      <p:sp>
        <p:nvSpPr>
          <p:cNvPr id="21511" name="AutoShape 2"/>
          <p:cNvSpPr>
            <a:spLocks noChangeArrowheads="1"/>
          </p:cNvSpPr>
          <p:nvPr/>
        </p:nvSpPr>
        <p:spPr bwMode="auto">
          <a:xfrm>
            <a:off x="1447800" y="1419225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Grade 3 Adverse Events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1600200" y="1647825"/>
            <a:ext cx="1371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addressed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in protocol section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9.5 or 9.6?</a:t>
            </a:r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2276475" y="2943225"/>
            <a:ext cx="528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yes</a:t>
            </a:r>
          </a:p>
        </p:txBody>
      </p:sp>
      <p:sp>
        <p:nvSpPr>
          <p:cNvPr id="21516" name="AutoShape 11"/>
          <p:cNvSpPr>
            <a:spLocks noChangeArrowheads="1"/>
          </p:cNvSpPr>
          <p:nvPr/>
        </p:nvSpPr>
        <p:spPr bwMode="auto">
          <a:xfrm>
            <a:off x="1738313" y="3400425"/>
            <a:ext cx="990600" cy="13716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1517" name="AutoShape 12"/>
          <p:cNvCxnSpPr>
            <a:cxnSpLocks noChangeShapeType="1"/>
            <a:endCxn id="21516" idx="0"/>
          </p:cNvCxnSpPr>
          <p:nvPr/>
        </p:nvCxnSpPr>
        <p:spPr bwMode="auto">
          <a:xfrm flipH="1">
            <a:off x="2233613" y="2943225"/>
            <a:ext cx="4762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8" name="Rectangle 13"/>
          <p:cNvSpPr>
            <a:spLocks noChangeArrowheads="1"/>
          </p:cNvSpPr>
          <p:nvPr/>
        </p:nvSpPr>
        <p:spPr bwMode="auto">
          <a:xfrm>
            <a:off x="1524000" y="3476625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Follow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relevant protocol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section </a:t>
            </a:r>
          </a:p>
        </p:txBody>
      </p:sp>
      <p:sp>
        <p:nvSpPr>
          <p:cNvPr id="21519" name="AutoShape 14"/>
          <p:cNvSpPr>
            <a:spLocks noChangeArrowheads="1"/>
          </p:cNvSpPr>
          <p:nvPr/>
        </p:nvSpPr>
        <p:spPr bwMode="auto">
          <a:xfrm>
            <a:off x="3662363" y="1419225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1520" name="Rectangle 15"/>
          <p:cNvSpPr>
            <a:spLocks noChangeArrowheads="1"/>
          </p:cNvSpPr>
          <p:nvPr/>
        </p:nvSpPr>
        <p:spPr bwMode="auto">
          <a:xfrm>
            <a:off x="3776663" y="1860550"/>
            <a:ext cx="1371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Assess AE relationship to product</a:t>
            </a:r>
          </a:p>
        </p:txBody>
      </p:sp>
      <p:cxnSp>
        <p:nvCxnSpPr>
          <p:cNvPr id="21523" name="AutoShape 33"/>
          <p:cNvCxnSpPr>
            <a:cxnSpLocks noChangeShapeType="1"/>
          </p:cNvCxnSpPr>
          <p:nvPr/>
        </p:nvCxnSpPr>
        <p:spPr bwMode="auto">
          <a:xfrm>
            <a:off x="3033713" y="2181225"/>
            <a:ext cx="5476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4" name="Rectangle 34"/>
          <p:cNvSpPr>
            <a:spLocks noChangeArrowheads="1"/>
          </p:cNvSpPr>
          <p:nvPr/>
        </p:nvSpPr>
        <p:spPr bwMode="auto">
          <a:xfrm>
            <a:off x="3048000" y="1906588"/>
            <a:ext cx="685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no</a:t>
            </a:r>
          </a:p>
        </p:txBody>
      </p:sp>
      <p:sp>
        <p:nvSpPr>
          <p:cNvPr id="21527" name="Rectangle 38"/>
          <p:cNvSpPr>
            <a:spLocks noChangeArrowheads="1"/>
          </p:cNvSpPr>
          <p:nvPr/>
        </p:nvSpPr>
        <p:spPr bwMode="auto">
          <a:xfrm>
            <a:off x="5181600" y="1876425"/>
            <a:ext cx="144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not related</a:t>
            </a:r>
          </a:p>
        </p:txBody>
      </p:sp>
      <p:sp>
        <p:nvSpPr>
          <p:cNvPr id="21528" name="Rectangle 39"/>
          <p:cNvSpPr>
            <a:spLocks noChangeArrowheads="1"/>
          </p:cNvSpPr>
          <p:nvPr/>
        </p:nvSpPr>
        <p:spPr bwMode="auto">
          <a:xfrm>
            <a:off x="4495800" y="301942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related</a:t>
            </a:r>
          </a:p>
        </p:txBody>
      </p:sp>
      <p:grpSp>
        <p:nvGrpSpPr>
          <p:cNvPr id="21529" name="Group 40"/>
          <p:cNvGrpSpPr>
            <a:grpSpLocks/>
          </p:cNvGrpSpPr>
          <p:nvPr/>
        </p:nvGrpSpPr>
        <p:grpSpPr bwMode="auto">
          <a:xfrm>
            <a:off x="1890713" y="1343025"/>
            <a:ext cx="685800" cy="246063"/>
            <a:chOff x="384" y="805"/>
            <a:chExt cx="432" cy="155"/>
          </a:xfrm>
        </p:grpSpPr>
        <p:sp>
          <p:nvSpPr>
            <p:cNvPr id="21537" name="AutoShape 41"/>
            <p:cNvSpPr>
              <a:spLocks noChangeArrowheads="1"/>
            </p:cNvSpPr>
            <p:nvPr/>
          </p:nvSpPr>
          <p:spPr bwMode="auto">
            <a:xfrm>
              <a:off x="384" y="811"/>
              <a:ext cx="432" cy="144"/>
            </a:xfrm>
            <a:prstGeom prst="flowChartTermina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1538" name="Text Box 42"/>
            <p:cNvSpPr txBox="1">
              <a:spLocks noChangeArrowheads="1"/>
            </p:cNvSpPr>
            <p:nvPr/>
          </p:nvSpPr>
          <p:spPr bwMode="auto">
            <a:xfrm>
              <a:off x="409" y="805"/>
              <a:ext cx="38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smtClean="0">
                  <a:solidFill>
                    <a:srgbClr val="000000"/>
                  </a:solidFill>
                  <a:ea typeface="ＭＳ Ｐゴシック" pitchFamily="34" charset="-128"/>
                </a:rPr>
                <a:t>START</a:t>
              </a:r>
            </a:p>
          </p:txBody>
        </p:sp>
      </p:grpSp>
      <p:sp>
        <p:nvSpPr>
          <p:cNvPr id="21530" name="Text Box 43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9.4</a:t>
            </a:r>
          </a:p>
        </p:txBody>
      </p:sp>
      <p:cxnSp>
        <p:nvCxnSpPr>
          <p:cNvPr id="21532" name="AutoShape 49"/>
          <p:cNvCxnSpPr>
            <a:cxnSpLocks noChangeShapeType="1"/>
          </p:cNvCxnSpPr>
          <p:nvPr/>
        </p:nvCxnSpPr>
        <p:spPr bwMode="auto">
          <a:xfrm>
            <a:off x="5243513" y="2181225"/>
            <a:ext cx="14620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3" name="AutoShape 50"/>
          <p:cNvCxnSpPr>
            <a:cxnSpLocks noChangeShapeType="1"/>
          </p:cNvCxnSpPr>
          <p:nvPr/>
        </p:nvCxnSpPr>
        <p:spPr bwMode="auto">
          <a:xfrm flipH="1">
            <a:off x="4457700" y="2943225"/>
            <a:ext cx="4763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6783388" y="1757422"/>
            <a:ext cx="1576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Notify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59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9283E7-7C6C-44AA-B558-97516B527258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2531" name="AutoShape 2"/>
          <p:cNvSpPr>
            <a:spLocks noChangeArrowheads="1"/>
          </p:cNvSpPr>
          <p:nvPr/>
        </p:nvSpPr>
        <p:spPr bwMode="auto">
          <a:xfrm>
            <a:off x="2438400" y="1752600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Grade 4 Adverse Events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3733800" y="22860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2590800" y="1936750"/>
            <a:ext cx="1371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addressed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in protocol section 9.5 or 9.6?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3332163" y="3459163"/>
            <a:ext cx="259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yes</a:t>
            </a:r>
          </a:p>
        </p:txBody>
      </p:sp>
      <p:sp>
        <p:nvSpPr>
          <p:cNvPr id="22537" name="AutoShape 11"/>
          <p:cNvSpPr>
            <a:spLocks noChangeArrowheads="1"/>
          </p:cNvSpPr>
          <p:nvPr/>
        </p:nvSpPr>
        <p:spPr bwMode="auto">
          <a:xfrm>
            <a:off x="2628900" y="4038600"/>
            <a:ext cx="1219200" cy="12192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2538" name="AutoShape 12"/>
          <p:cNvCxnSpPr>
            <a:cxnSpLocks noChangeShapeType="1"/>
            <a:stCxn id="22531" idx="2"/>
            <a:endCxn id="22537" idx="0"/>
          </p:cNvCxnSpPr>
          <p:nvPr/>
        </p:nvCxnSpPr>
        <p:spPr bwMode="auto">
          <a:xfrm>
            <a:off x="3238500" y="32766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2552700" y="4114800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Follow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relevant protocol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section </a:t>
            </a:r>
          </a:p>
        </p:txBody>
      </p:sp>
      <p:sp>
        <p:nvSpPr>
          <p:cNvPr id="22540" name="AutoShape 14"/>
          <p:cNvSpPr>
            <a:spLocks noChangeArrowheads="1"/>
          </p:cNvSpPr>
          <p:nvPr/>
        </p:nvSpPr>
        <p:spPr bwMode="auto">
          <a:xfrm>
            <a:off x="4627563" y="1847850"/>
            <a:ext cx="1539875" cy="1333500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4610100" y="2103438"/>
            <a:ext cx="1576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Discontinue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Notify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PSRT.</a:t>
            </a:r>
          </a:p>
        </p:txBody>
      </p:sp>
      <p:sp>
        <p:nvSpPr>
          <p:cNvPr id="22542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9.4 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22543" name="AutoShape 20"/>
          <p:cNvCxnSpPr>
            <a:cxnSpLocks noChangeShapeType="1"/>
          </p:cNvCxnSpPr>
          <p:nvPr/>
        </p:nvCxnSpPr>
        <p:spPr bwMode="auto">
          <a:xfrm>
            <a:off x="4038600" y="2514600"/>
            <a:ext cx="547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3645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6CA1A-2A77-444A-80F8-8398382EFF27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Sexually Transmitted Infections and Reproductive Tract Infections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>
            <a:off x="685800" y="1752600"/>
            <a:ext cx="4038600" cy="2819400"/>
          </a:xfrm>
          <a:prstGeom prst="homePlate">
            <a:avLst>
              <a:gd name="adj" fmla="val 40738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914400" y="1981200"/>
            <a:ext cx="3124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product, unless other product hold guidelines apply.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Consult the PSRT if a temporary hold is deemed necessary and instituted by the IoR/designee.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9.5</a:t>
            </a:r>
          </a:p>
        </p:txBody>
      </p:sp>
      <p:cxnSp>
        <p:nvCxnSpPr>
          <p:cNvPr id="23560" name="AutoShape 12"/>
          <p:cNvCxnSpPr>
            <a:cxnSpLocks noChangeShapeType="1"/>
          </p:cNvCxnSpPr>
          <p:nvPr/>
        </p:nvCxnSpPr>
        <p:spPr bwMode="auto">
          <a:xfrm>
            <a:off x="4800600" y="32004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1" name="TextBox 3"/>
          <p:cNvSpPr txBox="1">
            <a:spLocks noChangeArrowheads="1"/>
          </p:cNvSpPr>
          <p:nvPr/>
        </p:nvSpPr>
        <p:spPr bwMode="auto">
          <a:xfrm>
            <a:off x="952500" y="4876800"/>
            <a:ext cx="6819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  <a:ea typeface="ＭＳ Ｐゴシック" pitchFamily="34" charset="-128"/>
              </a:rPr>
              <a:t>*Treat per CDC guidelines, using observed single dose regimens whenever possible.</a:t>
            </a:r>
          </a:p>
        </p:txBody>
      </p:sp>
      <p:sp>
        <p:nvSpPr>
          <p:cNvPr id="23562" name="Rounded Rectangle 1"/>
          <p:cNvSpPr>
            <a:spLocks noChangeArrowheads="1"/>
          </p:cNvSpPr>
          <p:nvPr/>
        </p:nvSpPr>
        <p:spPr bwMode="auto">
          <a:xfrm>
            <a:off x="5708650" y="2133600"/>
            <a:ext cx="2668588" cy="2209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5867400" y="2360613"/>
            <a:ext cx="2286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Vaginally applied medications should not be used whenever possible, and oral or parenteral medications should be used instead.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090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BFE677-D91F-4798-B805-0A977584B1A8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Superficial epithelial disruption (abrasion/ peeling)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533400" y="1947863"/>
            <a:ext cx="2743200" cy="1785937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457200" y="2312719"/>
            <a:ext cx="243998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Perform naked eye exam.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</a:t>
            </a:r>
          </a:p>
        </p:txBody>
      </p:sp>
      <p:cxnSp>
        <p:nvCxnSpPr>
          <p:cNvPr id="24584" name="AutoShape 20"/>
          <p:cNvCxnSpPr>
            <a:cxnSpLocks noChangeShapeType="1"/>
          </p:cNvCxnSpPr>
          <p:nvPr/>
        </p:nvCxnSpPr>
        <p:spPr bwMode="auto">
          <a:xfrm>
            <a:off x="3352800" y="2855913"/>
            <a:ext cx="5334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5" name="AutoShape 14"/>
          <p:cNvSpPr>
            <a:spLocks noChangeArrowheads="1"/>
          </p:cNvSpPr>
          <p:nvPr/>
        </p:nvSpPr>
        <p:spPr bwMode="auto">
          <a:xfrm>
            <a:off x="6715125" y="1979613"/>
            <a:ext cx="1971675" cy="1804987"/>
          </a:xfrm>
          <a:prstGeom prst="hexagon">
            <a:avLst>
              <a:gd name="adj" fmla="val 2885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4586" name="Rectangle 5"/>
          <p:cNvSpPr>
            <a:spLocks noChangeArrowheads="1"/>
          </p:cNvSpPr>
          <p:nvPr/>
        </p:nvSpPr>
        <p:spPr bwMode="auto">
          <a:xfrm>
            <a:off x="6899275" y="2147888"/>
            <a:ext cx="160178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If condition worsens, temporarily HOLD product and consult the PSRT</a:t>
            </a:r>
          </a:p>
        </p:txBody>
      </p:sp>
      <p:grpSp>
        <p:nvGrpSpPr>
          <p:cNvPr id="24587" name="Group 3"/>
          <p:cNvGrpSpPr>
            <a:grpSpLocks/>
          </p:cNvGrpSpPr>
          <p:nvPr/>
        </p:nvGrpSpPr>
        <p:grpSpPr bwMode="auto">
          <a:xfrm>
            <a:off x="3771900" y="1492250"/>
            <a:ext cx="2460625" cy="2457450"/>
            <a:chOff x="3556000" y="3429000"/>
            <a:chExt cx="2193925" cy="2190548"/>
          </a:xfrm>
        </p:grpSpPr>
        <p:sp>
          <p:nvSpPr>
            <p:cNvPr id="24594" name="AutoShape 2"/>
            <p:cNvSpPr>
              <a:spLocks noChangeArrowheads="1"/>
            </p:cNvSpPr>
            <p:nvPr/>
          </p:nvSpPr>
          <p:spPr bwMode="auto">
            <a:xfrm>
              <a:off x="3556000" y="3429000"/>
              <a:ext cx="2193925" cy="2190548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4595" name="Rectangle 5"/>
            <p:cNvSpPr>
              <a:spLocks noChangeArrowheads="1"/>
            </p:cNvSpPr>
            <p:nvPr/>
          </p:nvSpPr>
          <p:spPr bwMode="auto">
            <a:xfrm>
              <a:off x="3883209" y="4205164"/>
              <a:ext cx="1601788" cy="850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00"/>
                  </a:solidFill>
                  <a:ea typeface="ＭＳ Ｐゴシック" pitchFamily="34" charset="-128"/>
                  <a:cs typeface="Arial" charset="0"/>
                </a:rPr>
                <a:t>Re-evaluate by speculum exam in 3-5 days.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endParaRPr>
            </a:p>
          </p:txBody>
        </p:sp>
      </p:grpSp>
      <p:cxnSp>
        <p:nvCxnSpPr>
          <p:cNvPr id="24588" name="AutoShape 20"/>
          <p:cNvCxnSpPr>
            <a:cxnSpLocks noChangeShapeType="1"/>
          </p:cNvCxnSpPr>
          <p:nvPr/>
        </p:nvCxnSpPr>
        <p:spPr bwMode="auto">
          <a:xfrm>
            <a:off x="6194425" y="284003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9" name="Rectangle 34"/>
          <p:cNvSpPr>
            <a:spLocks noChangeArrowheads="1"/>
          </p:cNvSpPr>
          <p:nvPr/>
        </p:nvSpPr>
        <p:spPr bwMode="auto">
          <a:xfrm>
            <a:off x="5219700" y="3949700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yes</a:t>
            </a:r>
          </a:p>
        </p:txBody>
      </p:sp>
      <p:cxnSp>
        <p:nvCxnSpPr>
          <p:cNvPr id="24591" name="AutoShape 20"/>
          <p:cNvCxnSpPr>
            <a:cxnSpLocks noChangeShapeType="1"/>
          </p:cNvCxnSpPr>
          <p:nvPr/>
        </p:nvCxnSpPr>
        <p:spPr bwMode="auto">
          <a:xfrm>
            <a:off x="5037138" y="3889375"/>
            <a:ext cx="7937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2" name="AutoShape 35"/>
          <p:cNvSpPr>
            <a:spLocks noChangeArrowheads="1"/>
          </p:cNvSpPr>
          <p:nvPr/>
        </p:nvSpPr>
        <p:spPr bwMode="auto">
          <a:xfrm>
            <a:off x="4138885" y="4402138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4248944" y="4498975"/>
            <a:ext cx="1576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52800" y="3953821"/>
            <a:ext cx="1468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Has it resolved?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38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ainingDoc xmlns="9b9b8526-52fd-4806-9f47-fbe52ecee204">Presentation</TrainingDoc>
    <Status xmlns="9b9b8526-52fd-4806-9f47-fbe52ecee204">Draft</Status>
    <Site xmlns="9b9b8526-52fd-4806-9f47-fbe52ecee204">General</Site>
    <ForReview xmlns="9b9b8526-52fd-4806-9f47-fbe52ecee204">true</ForReview>
    <TrainingType xmlns="9b9b8526-52fd-4806-9f47-fbe52ecee204">Study Specific</TrainingType>
    <SharedWithUsers xmlns="0cdb9d7b-3bdb-4b1c-be50-7737cb6ee7a2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54A62E583597429E5B0CB71B450F67" ma:contentTypeVersion="8" ma:contentTypeDescription="Create a new document." ma:contentTypeScope="" ma:versionID="d151fdab342a474f84ecc8f57fbf2e5d">
  <xsd:schema xmlns:xsd="http://www.w3.org/2001/XMLSchema" xmlns:xs="http://www.w3.org/2001/XMLSchema" xmlns:p="http://schemas.microsoft.com/office/2006/metadata/properties" xmlns:ns2="0cdb9d7b-3bdb-4b1c-be50-7737cb6ee7a2" xmlns:ns3="9b9b8526-52fd-4806-9f47-fbe52ecee204" targetNamespace="http://schemas.microsoft.com/office/2006/metadata/properties" ma:root="true" ma:fieldsID="16bfe99611849d41a3cbd7014f56d5cc" ns2:_="" ns3:_="">
    <xsd:import namespace="0cdb9d7b-3bdb-4b1c-be50-7737cb6ee7a2"/>
    <xsd:import namespace="9b9b8526-52fd-4806-9f47-fbe52ecee20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TrainingType" minOccurs="0"/>
                <xsd:element ref="ns3:TrainingDoc" minOccurs="0"/>
                <xsd:element ref="ns3:Site" minOccurs="0"/>
                <xsd:element ref="ns3:Status" minOccurs="0"/>
                <xsd:element ref="ns3:ForReview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8526-52fd-4806-9f47-fbe52ecee204" elementFormDefault="qualified">
    <xsd:import namespace="http://schemas.microsoft.com/office/2006/documentManagement/types"/>
    <xsd:import namespace="http://schemas.microsoft.com/office/infopath/2007/PartnerControls"/>
    <xsd:element name="TrainingType" ma:index="10" nillable="true" ma:displayName="TrainingType" ma:format="Dropdown" ma:internalName="TrainingType">
      <xsd:simpleType>
        <xsd:restriction base="dms:Choice">
          <xsd:enumeration value="Study Specific"/>
          <xsd:enumeration value="Refresher"/>
          <xsd:enumeration value="Other"/>
        </xsd:restriction>
      </xsd:simpleType>
    </xsd:element>
    <xsd:element name="TrainingDoc" ma:index="11" nillable="true" ma:displayName="TrainingDoc" ma:format="Dropdown" ma:internalName="TrainingDoc">
      <xsd:simpleType>
        <xsd:restriction base="dms:Choice">
          <xsd:enumeration value="Agenda"/>
          <xsd:enumeration value="Presentation"/>
          <xsd:enumeration value="Report"/>
          <xsd:enumeration value="Attendee List/Sign in"/>
          <xsd:enumeration value="Logistics"/>
          <xsd:enumeration value="Handout/Scenarios"/>
          <xsd:enumeration value="Evaluation"/>
          <xsd:enumeration value="Other"/>
        </xsd:restriction>
      </xsd:simpleType>
    </xsd:element>
    <xsd:element name="Site" ma:index="12" nillable="true" ma:displayName="Site" ma:format="Dropdown" ma:internalName="Site">
      <xsd:simpleType>
        <xsd:restriction base="dms:Choice">
          <xsd:enumeration value="Pittsburgh"/>
          <xsd:enumeration value="UAB"/>
          <xsd:enumeration value="General"/>
        </xsd:restriction>
      </xsd:simpleType>
    </xsd:element>
    <xsd:element name="Status" ma:index="13" nillable="true" ma:displayName="Status" ma:default="Draft" ma:format="Dropdown" ma:internalName="Status">
      <xsd:simpleType>
        <xsd:restriction base="dms:Choice">
          <xsd:enumeration value="Draft"/>
          <xsd:enumeration value="Archive"/>
          <xsd:enumeration value="Final"/>
        </xsd:restriction>
      </xsd:simpleType>
    </xsd:element>
    <xsd:element name="ForReview" ma:index="14" nillable="true" ma:displayName="ForReview" ma:default="0" ma:internalName="ForReview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479184-A9A1-4A79-A3B5-171A6D02F377}">
  <ds:schemaRefs>
    <ds:schemaRef ds:uri="http://schemas.microsoft.com/office/2006/documentManagement/types"/>
    <ds:schemaRef ds:uri="0cdb9d7b-3bdb-4b1c-be50-7737cb6ee7a2"/>
    <ds:schemaRef ds:uri="9b9b8526-52fd-4806-9f47-fbe52ecee204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27440B8-F145-480B-AC69-E6012A5EBC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db9d7b-3bdb-4b1c-be50-7737cb6ee7a2"/>
    <ds:schemaRef ds:uri="9b9b8526-52fd-4806-9f47-fbe52ecee2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3FEF9B-DED0-4AE2-85BC-4D1084232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2907</TotalTime>
  <Words>1085</Words>
  <Application>Microsoft Office PowerPoint</Application>
  <PresentationFormat>On-screen Show (4:3)</PresentationFormat>
  <Paragraphs>213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宋体</vt:lpstr>
      <vt:lpstr>Arial</vt:lpstr>
      <vt:lpstr>Calibri</vt:lpstr>
      <vt:lpstr>Symbol</vt:lpstr>
      <vt:lpstr>Office Theme</vt:lpstr>
      <vt:lpstr>Default Design</vt:lpstr>
      <vt:lpstr>MTN-027  Product Management  Flow Charts</vt:lpstr>
      <vt:lpstr>Product Hold vs. Permanent Discontinuation</vt:lpstr>
      <vt:lpstr>Criteria for Permanent Discontinuation of Study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Permanent Product Discontinuation or Hold for Any Other Reason</vt:lpstr>
      <vt:lpstr>Prohibited Practices Management</vt:lpstr>
    </vt:vector>
  </TitlesOfParts>
  <Company>FHI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Considerations</dc:title>
  <dc:creator>Sherri Johnson (US - DC)</dc:creator>
  <cp:lastModifiedBy>Ashley Mayo</cp:lastModifiedBy>
  <cp:revision>182</cp:revision>
  <cp:lastPrinted>2013-08-30T12:45:15Z</cp:lastPrinted>
  <dcterms:created xsi:type="dcterms:W3CDTF">2013-08-14T16:33:45Z</dcterms:created>
  <dcterms:modified xsi:type="dcterms:W3CDTF">2015-05-15T17:22:32Z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-571677118</vt:i4>
  </property>
  <property fmtid="{D5CDD505-2E9C-101B-9397-08002B2CF9AE}" pid="3" name="_NewReviewCycle">
    <vt:lpwstr/>
  </property>
  <property fmtid="{D5CDD505-2E9C-101B-9397-08002B2CF9AE}" pid="4" name="_EmailSubject">
    <vt:lpwstr>UTI language for MTN-027</vt:lpwstr>
  </property>
  <property fmtid="{D5CDD505-2E9C-101B-9397-08002B2CF9AE}" pid="5" name="_AuthorEmail">
    <vt:lpwstr>AMayo@fhi360.org</vt:lpwstr>
  </property>
  <property fmtid="{D5CDD505-2E9C-101B-9397-08002B2CF9AE}" pid="6" name="_AuthorEmailDisplayName">
    <vt:lpwstr>Ashley Mayo</vt:lpwstr>
  </property>
  <property fmtid="{D5CDD505-2E9C-101B-9397-08002B2CF9AE}" pid="7" name="_PreviousAdHocReviewCycleID">
    <vt:i4>-571677118</vt:i4>
  </property>
  <property fmtid="{D5CDD505-2E9C-101B-9397-08002B2CF9AE}" pid="8" name="ContentTypeId">
    <vt:lpwstr>0x010100BF54A62E583597429E5B0CB71B450F67</vt:lpwstr>
  </property>
</Properties>
</file>